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6" r:id="rId1"/>
  </p:sldMasterIdLst>
  <p:notesMasterIdLst>
    <p:notesMasterId r:id="rId3"/>
  </p:notesMasterIdLst>
  <p:handoutMasterIdLst>
    <p:handoutMasterId r:id="rId4"/>
  </p:handoutMasterIdLst>
  <p:sldIdLst>
    <p:sldId id="293" r:id="rId2"/>
  </p:sldIdLst>
  <p:sldSz cx="12192000" cy="6858000"/>
  <p:notesSz cx="7023100" cy="93091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eomanist" panose="02000503000000020004" pitchFamily="50" charset="0"/>
      <p:regular r:id="rId9"/>
      <p:italic r:id="rId10"/>
    </p:embeddedFont>
    <p:embeddedFont>
      <p:font typeface="Geomanist Bold" panose="02000503000000020004" pitchFamily="50" charset="0"/>
      <p:bold r:id="rId11"/>
    </p:embeddedFont>
    <p:embeddedFont>
      <p:font typeface="Geomanist Light" panose="02000503000000020004" pitchFamily="50" charset="0"/>
      <p:regular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SemiBold" panose="00000700000000000000" pitchFamily="2" charset="0"/>
      <p:bold r:id="rId17"/>
      <p:boldItalic r:id="rId18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945A"/>
    <a:srgbClr val="DEC9A2"/>
    <a:srgbClr val="A42145"/>
    <a:srgbClr val="6E152E"/>
    <a:srgbClr val="245C4F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9" autoAdjust="0"/>
    <p:restoredTop sz="98153" autoAdjust="0"/>
  </p:normalViewPr>
  <p:slideViewPr>
    <p:cSldViewPr snapToGrid="0">
      <p:cViewPr varScale="1">
        <p:scale>
          <a:sx n="72" d="100"/>
          <a:sy n="72" d="100"/>
        </p:scale>
        <p:origin x="882" y="54"/>
      </p:cViewPr>
      <p:guideLst>
        <p:guide pos="3840"/>
        <p:guide orient="horz" pos="3997"/>
        <p:guide pos="7491"/>
        <p:guide orient="horz" pos="3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theme" Target="theme/theme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3900" y="1163638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33" tIns="45168" rIns="90333" bIns="4516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21"/>
            <a:ext cx="5618480" cy="3665458"/>
          </a:xfrm>
          <a:prstGeom prst="rect">
            <a:avLst/>
          </a:prstGeom>
        </p:spPr>
        <p:txBody>
          <a:bodyPr vert="horz" lIns="90333" tIns="45168" rIns="90333" bIns="45168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533C-13F6-214B-8CDF-8875E12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8A079-A9DD-D446-AA2B-69C7E216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1F02EF-E15C-7D4B-A40A-A404CE4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CC2B94-79F1-2E4C-AC8D-068AC5E1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29312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386-2A49-4E71-9483-A022BD968E93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B0E3-A34B-4055-BB24-35400B9A5AB2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93AC-693C-483E-A242-C2E89EAD95D8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122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63D53-86E4-3449-8A9F-7C1952BB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40E97-7765-7741-B37A-43F8A02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D9C87-B7C4-0545-9119-56CC0C0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9204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48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621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3AE6-8C2C-494F-A638-A73FDFE65F34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989C84A-6259-46E7-BD7A-8DE6E91DE4B0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844E-9B62-4CA7-89EF-E142FF7EC456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F6CD-679B-417F-A9EE-ED25E60EF2A1}" type="datetime1">
              <a:rPr lang="es-MX" smtClean="0"/>
              <a:t>14.11.2024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711F-1A03-4B4E-A5DD-138F42DD93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4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048473-27E5-4E41-AF4E-21BFDA18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9775" y="2529852"/>
            <a:ext cx="5201408" cy="108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Primera línea título</a:t>
            </a:r>
          </a:p>
          <a:p>
            <a:pPr lvl="0"/>
            <a:r>
              <a:rPr lang="es-MX" dirty="0"/>
              <a:t>Segunda línea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25A7A5-1EA6-8941-977D-2E4D4948A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7298D9-19F6-A543-92E4-24726F723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C90AE-3759-ED46-BF07-4A6687263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20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A7802D"/>
          </a:solidFill>
          <a:latin typeface="MadrePatri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palau@inami.gob.m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>
            <a:extLst>
              <a:ext uri="{FF2B5EF4-FFF2-40B4-BE49-F238E27FC236}">
                <a16:creationId xmlns:a16="http://schemas.microsoft.com/office/drawing/2014/main" id="{20329777-CB62-4037-AB1B-4E2B2321C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643" y="0"/>
            <a:ext cx="3286539" cy="490035"/>
          </a:xfrm>
          <a:prstGeom prst="rect">
            <a:avLst/>
          </a:prstGeom>
          <a:ln>
            <a:noFill/>
          </a:ln>
        </p:spPr>
      </p:pic>
      <p:sp>
        <p:nvSpPr>
          <p:cNvPr id="5" name="15 Rectángulo">
            <a:extLst>
              <a:ext uri="{FF2B5EF4-FFF2-40B4-BE49-F238E27FC236}">
                <a16:creationId xmlns:a16="http://schemas.microsoft.com/office/drawing/2014/main" id="{F60C9212-E682-48DF-B1E1-C4DE5D913750}"/>
              </a:ext>
            </a:extLst>
          </p:cNvPr>
          <p:cNvSpPr/>
          <p:nvPr/>
        </p:nvSpPr>
        <p:spPr>
          <a:xfrm>
            <a:off x="1" y="1556273"/>
            <a:ext cx="3776870" cy="10772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+mj-lt"/>
              </a:rPr>
              <a:t>Mtro. Jorge Alejandro Palau Hernández</a:t>
            </a: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+mj-lt"/>
              </a:rPr>
              <a:t>Titular de la Oficina de Representación del INM en Baja California</a:t>
            </a:r>
            <a:endParaRPr lang="es-MX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2D26D3-FD3A-44AC-8B93-E55D2DCF8675}"/>
              </a:ext>
            </a:extLst>
          </p:cNvPr>
          <p:cNvSpPr txBox="1"/>
          <p:nvPr/>
        </p:nvSpPr>
        <p:spPr>
          <a:xfrm>
            <a:off x="-4590" y="4596482"/>
            <a:ext cx="3776870" cy="232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Información de Contacto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 2"/>
              </a:rPr>
              <a:t> </a:t>
            </a: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Personal: 5551920362</a:t>
            </a: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Trabajo: 6646366017 Ext. 8210218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*"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Institucional: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jpalau@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nami.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ob.mx</a:t>
            </a: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50CEB-15BE-4F04-A8D2-3399305132F2}"/>
              </a:ext>
            </a:extLst>
          </p:cNvPr>
          <p:cNvSpPr txBox="1"/>
          <p:nvPr/>
        </p:nvSpPr>
        <p:spPr>
          <a:xfrm>
            <a:off x="0" y="2950266"/>
            <a:ext cx="3776870" cy="1345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Formación Académica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Wingdings"/>
              <a:buChar char=""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 Maestría en Política Criminal.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Wingdings"/>
              <a:buChar char="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</a:rPr>
              <a:t> Licenciatura en Derecho.</a:t>
            </a: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Wingdings"/>
              <a:buChar char=""/>
              <a:tabLst/>
              <a:defRPr/>
            </a:pP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  <a:ea typeface="Calibri"/>
              <a:cs typeface="Times New Roman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B57F58-1E76-4D02-B030-97FD91FB52DB}"/>
              </a:ext>
            </a:extLst>
          </p:cNvPr>
          <p:cNvSpPr/>
          <p:nvPr/>
        </p:nvSpPr>
        <p:spPr>
          <a:xfrm>
            <a:off x="1325219" y="85505"/>
            <a:ext cx="1126435" cy="13382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7ED93-2177-4ECE-A34B-55D4880D62A1}"/>
              </a:ext>
            </a:extLst>
          </p:cNvPr>
          <p:cNvSpPr txBox="1"/>
          <p:nvPr/>
        </p:nvSpPr>
        <p:spPr>
          <a:xfrm>
            <a:off x="3949148" y="492268"/>
            <a:ext cx="8146773" cy="6159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B38E5D"/>
                </a:solidFill>
                <a:effectLst/>
                <a:latin typeface="+mj-lt"/>
              </a:rPr>
              <a:t>EXPERIENCIA LABORAL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400" b="1" dirty="0">
                <a:solidFill>
                  <a:srgbClr val="A7802D"/>
                </a:solidFill>
                <a:effectLst/>
                <a:latin typeface="+mj-lt"/>
              </a:rPr>
              <a:t>TRAYECTORIA INM</a:t>
            </a:r>
          </a:p>
          <a:p>
            <a:pPr>
              <a:lnSpc>
                <a:spcPct val="150000"/>
              </a:lnSpc>
            </a:pPr>
            <a:r>
              <a:rPr lang="es-MX" sz="1200" b="1" dirty="0">
                <a:solidFill>
                  <a:srgbClr val="660033"/>
                </a:solidFill>
                <a:latin typeface="+mj-lt"/>
              </a:rPr>
              <a:t>Año de ingreso al INM: 2019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2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de Baja California.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2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    </a:t>
            </a:r>
            <a:r>
              <a:rPr lang="es-MX" sz="12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01/10/2024 - a la fecha: </a:t>
            </a:r>
            <a:r>
              <a:rPr lang="es-MX" sz="12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2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Dirección General de Control y Verificación Migratoria.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2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16/02/2023 – 30/09/2024: </a:t>
            </a:r>
            <a:r>
              <a:rPr lang="es-MX" sz="12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Director de Estaciones Migratorias.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2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de Veracruz.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200" b="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     </a:t>
            </a:r>
            <a:r>
              <a:rPr lang="es-MX" sz="12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16/03/2022 – 15/01/2023: </a:t>
            </a:r>
            <a:r>
              <a:rPr lang="es-MX" sz="12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Director de la Estación Migratoria.</a:t>
            </a:r>
            <a:endParaRPr lang="es-MX" sz="1200" b="1" baseline="0" dirty="0">
              <a:solidFill>
                <a:srgbClr val="660033"/>
              </a:solidFill>
              <a:effectLst/>
              <a:latin typeface="Geomanist" panose="02000503000000020004" pitchFamily="50" charset="0"/>
            </a:endParaRP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2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Dirección General del Centro de Control y Confianza.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2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16/10/2021 – 15/03/2022: </a:t>
            </a:r>
            <a:r>
              <a:rPr lang="es-MX" sz="12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Director de Investigación Socioeconómica.</a:t>
            </a:r>
          </a:p>
          <a:p>
            <a:pPr marL="182563" indent="-182563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2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de Chiapas.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2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     </a:t>
            </a:r>
            <a:r>
              <a:rPr lang="es-MX" sz="12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16/02/2021 – 15/10/2021: </a:t>
            </a:r>
            <a:r>
              <a:rPr lang="es-MX" sz="12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Director de la Estación Migratoria.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2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la Ciudad de México.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2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     </a:t>
            </a:r>
            <a:r>
              <a:rPr lang="es-MX" sz="12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16/03/2020 – 15/02/2021: </a:t>
            </a:r>
            <a:r>
              <a:rPr lang="es-MX" sz="12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Director de  la Estación Migratoria.</a:t>
            </a:r>
            <a:endParaRPr lang="es-MX" sz="1200" b="1" baseline="0" dirty="0">
              <a:solidFill>
                <a:srgbClr val="660033"/>
              </a:solidFill>
              <a:effectLst/>
              <a:latin typeface="Geomanist" panose="02000503000000020004" pitchFamily="50" charset="0"/>
            </a:endParaRPr>
          </a:p>
          <a:p>
            <a:pPr marL="182563" indent="-182563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2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01/10/2019 – 15/03/2020:</a:t>
            </a:r>
            <a:r>
              <a:rPr lang="es-MX" sz="12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Subdirector de Servicios Operativos y    Atención al Migrante y Subdirector de Enlace Administrativo en la Estación Migratoria.</a:t>
            </a:r>
            <a:endParaRPr lang="es-MX" sz="1200" b="1" baseline="0" dirty="0">
              <a:solidFill>
                <a:srgbClr val="660033"/>
              </a:solidFill>
              <a:effectLst/>
              <a:latin typeface="Geomanist" panose="02000503000000020004" pitchFamily="50" charset="0"/>
            </a:endParaRP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400" b="1" dirty="0">
                <a:solidFill>
                  <a:srgbClr val="A7802D"/>
                </a:solidFill>
                <a:effectLst/>
                <a:latin typeface="+mj-lt"/>
              </a:rPr>
              <a:t>CARRERA PROFESIONAL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MX" sz="1200" b="1" baseline="0" dirty="0">
                <a:solidFill>
                  <a:srgbClr val="660033"/>
                </a:solidFill>
                <a:effectLst/>
                <a:latin typeface="+mj-lt"/>
              </a:rPr>
              <a:t>Subdirector de Enlace Administrativo. </a:t>
            </a:r>
            <a:r>
              <a:rPr lang="es-MX" sz="12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Secretaría de Seguridad y Protección Ciudadana. Órgano Administrativo Desconcentrado de Prevención y Readaptación Social.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MX" sz="1200" b="1" dirty="0">
                <a:solidFill>
                  <a:srgbClr val="660033"/>
                </a:solidFill>
                <a:latin typeface="+mj-lt"/>
              </a:rPr>
              <a:t>Dirección de Licencias y Control Vehicular. </a:t>
            </a:r>
            <a:r>
              <a:rPr lang="es-MX" sz="1200" b="1" dirty="0">
                <a:solidFill>
                  <a:srgbClr val="660033"/>
                </a:solidFill>
                <a:latin typeface="Geomanist" panose="02000503000000020004" pitchFamily="50" charset="0"/>
              </a:rPr>
              <a:t>Gobierno del Distrito Federal. Secretaría de Transporte y Vialidad. </a:t>
            </a:r>
          </a:p>
        </p:txBody>
      </p:sp>
      <p:pic>
        <p:nvPicPr>
          <p:cNvPr id="11" name="12 Imagen">
            <a:extLst>
              <a:ext uri="{FF2B5EF4-FFF2-40B4-BE49-F238E27FC236}">
                <a16:creationId xmlns:a16="http://schemas.microsoft.com/office/drawing/2014/main" id="{6F20FE50-1F81-42A1-958D-D55C86783DC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19" y="85505"/>
            <a:ext cx="1126435" cy="13382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310893"/>
      </p:ext>
    </p:extLst>
  </p:cSld>
  <p:clrMapOvr>
    <a:masterClrMapping/>
  </p:clrMapOvr>
</p:sld>
</file>

<file path=ppt/theme/theme1.xml><?xml version="1.0" encoding="utf-8"?>
<a:theme xmlns:a="http://schemas.openxmlformats.org/drawingml/2006/main" name="Operación_Migratoria_02102024">
  <a:themeElements>
    <a:clrScheme name="INAMI">
      <a:dk1>
        <a:srgbClr val="621132"/>
      </a:dk1>
      <a:lt1>
        <a:srgbClr val="FFFFFF"/>
      </a:lt1>
      <a:dk2>
        <a:srgbClr val="285C4D"/>
      </a:dk2>
      <a:lt2>
        <a:srgbClr val="D4C19C"/>
      </a:lt2>
      <a:accent1>
        <a:srgbClr val="13322B"/>
      </a:accent1>
      <a:accent2>
        <a:srgbClr val="9D2449"/>
      </a:accent2>
      <a:accent3>
        <a:srgbClr val="F2DEDB"/>
      </a:accent3>
      <a:accent4>
        <a:srgbClr val="56242A"/>
      </a:accent4>
      <a:accent5>
        <a:srgbClr val="4BACC6"/>
      </a:accent5>
      <a:accent6>
        <a:srgbClr val="B38E5D"/>
      </a:accent6>
      <a:hlink>
        <a:srgbClr val="0000FF"/>
      </a:hlink>
      <a:folHlink>
        <a:srgbClr val="4E232E"/>
      </a:folHlink>
    </a:clrScheme>
    <a:fontScheme name="inami2024">
      <a:majorFont>
        <a:latin typeface="Geomanist Bold"/>
        <a:ea typeface=""/>
        <a:cs typeface=""/>
      </a:majorFont>
      <a:minorFont>
        <a:latin typeface="Geomanis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Operación_Migratoria_02102024</Template>
  <TotalTime>42337</TotalTime>
  <Words>248</Words>
  <Application>Microsoft Office PowerPoint</Application>
  <PresentationFormat>Panorámica</PresentationFormat>
  <Paragraphs>29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1" baseType="lpstr">
      <vt:lpstr>Geomanist Bold</vt:lpstr>
      <vt:lpstr>MadrePatria</vt:lpstr>
      <vt:lpstr>Geomanist Light</vt:lpstr>
      <vt:lpstr>Calibri</vt:lpstr>
      <vt:lpstr>Wingdings</vt:lpstr>
      <vt:lpstr>Geomanist</vt:lpstr>
      <vt:lpstr>Arial</vt:lpstr>
      <vt:lpstr>Montserrat SemiBold</vt:lpstr>
      <vt:lpstr>Montserrat</vt:lpstr>
      <vt:lpstr>Operación_Migratoria_02102024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De Albornoz Bueno, Maria José</cp:lastModifiedBy>
  <cp:revision>2557</cp:revision>
  <cp:lastPrinted>2024-11-06T00:49:20Z</cp:lastPrinted>
  <dcterms:created xsi:type="dcterms:W3CDTF">2018-12-04T03:27:02Z</dcterms:created>
  <dcterms:modified xsi:type="dcterms:W3CDTF">2024-11-14T16:25:15Z</dcterms:modified>
</cp:coreProperties>
</file>